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9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raphik Regular" panose="020B0503030202060203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7" autoAdjust="0"/>
    <p:restoredTop sz="61188" autoAdjust="0"/>
  </p:normalViewPr>
  <p:slideViewPr>
    <p:cSldViewPr>
      <p:cViewPr>
        <p:scale>
          <a:sx n="25" d="100"/>
          <a:sy n="25" d="100"/>
        </p:scale>
        <p:origin x="144" y="3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Positive Sentiment:</a:t>
            </a: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 Notable content types with high positive sentiments include "adore," "cherish," "like," "love," "super love," and "want."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Neutral Sentiment:</a:t>
            </a: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 The "indifferent" and "peeking" content types show significant neutral sentiment.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Negative Sentiment:</a:t>
            </a: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 Content types like "disgust," "dislike," "hate," "scared," and "worried" show a higher prevalence of negative sentiment.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Adore &amp; Love: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Both "adore" and "love" content types have the highest positive sentiment values, exceeding 100,000.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These content types are crucial for driving positive engagement on the platform.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Cherish &amp; Super Love: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Similar to "adore" and "love," these content types also show strong positive sentiment, indicating they resonate well with the audience.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Like &amp; Want: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High positive sentiment is also seen in "like" and "want" content types, making them valuable for content strategy.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Interested &amp; Intrigued: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These content types are predominantly positive, with "interested" showing slightly more positive engagement than "intrigued."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Peeking &amp; Indifferent: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"Peeking" has a notable neutral sentiment, possibly indicating curiosity or passive interest.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"Indifferent" content shows a balanced distribution of neutral sentiment, suggesting mixed audience reactions.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Negative Sentiments (Disgust, Dislike, Hate, Scared, Worried):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These content types have significant negative sentiment values.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"Scared" and "worried" show particularly high negative sentiment, indicating these posts might be about concerning or distressing topics.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Implications and Recommendations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Positive Engagement: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Focus on creating and promoting content types that generate positive sentiment such as "adore," "cherish," "like," "love," "super love," and "want."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These content types drive higher engagement and positive interaction on the platform.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Neutral Content: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For content types like "peeking" and "indifferent," consider strategies to convert neutral engagement into positive sentiment.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Analyze why these posts are perceived neutrally and adjust content strategies accordingly.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+mn-lt"/>
              </a:rPr>
              <a:t>Negative Sentiment Management:</a:t>
            </a: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Monitor and evaluate content types that attract negative sentiments.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Implement strategies to mitigate negative reactions, possibly by addressing the concerns or negative aspects related to these content types.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Consider limiting or rephrasing posts that lead to high negative engagement, such as those labeled "scared," "worried," "disgust," "dislike," and "hate."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latin typeface="+mn-lt"/>
            </a:endParaRP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2123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Explain social buzz</a:t>
            </a:r>
          </a:p>
          <a:p>
            <a:pPr lvl="0"/>
            <a:r>
              <a:rPr lang="en-US" dirty="0"/>
              <a:t>Explain what the project is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Explain the problem that social buzz faces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Introduce the team members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Exp</a:t>
            </a:r>
            <a:r>
              <a:rPr lang="en-US" dirty="0">
                <a:latin typeface="+mn-lt"/>
              </a:rPr>
              <a:t>lain the process how the data is used relating to this project</a:t>
            </a:r>
          </a:p>
          <a:p>
            <a:pPr marL="228600" lvl="0" indent="-228600">
              <a:buAutoNum type="arabicPeriod"/>
            </a:pPr>
            <a:r>
              <a:rPr lang="en-US" b="1" dirty="0">
                <a:latin typeface="+mn-lt"/>
              </a:rPr>
              <a:t>Data Understanding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     Understanding the meaning of the data sets and how the connections are formed.</a:t>
            </a:r>
          </a:p>
          <a:p>
            <a:pPr marL="0" lvl="0" indent="0">
              <a:buNone/>
            </a:pPr>
            <a:r>
              <a:rPr lang="en-US" b="1" dirty="0">
                <a:latin typeface="+mn-lt"/>
              </a:rPr>
              <a:t>2.   Data Cleaning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Removing the unwanted columns and null rows </a:t>
            </a:r>
          </a:p>
          <a:p>
            <a:pPr marL="0" lvl="0" indent="0">
              <a:buNone/>
            </a:pPr>
            <a:r>
              <a:rPr lang="en-US" b="1" dirty="0">
                <a:latin typeface="+mn-lt"/>
              </a:rPr>
              <a:t>3.   Data Modelling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This is where data tables connections are formed, tables merged and drawing ERDs.</a:t>
            </a:r>
          </a:p>
          <a:p>
            <a:pPr marL="228600" lvl="0" indent="-228600">
              <a:buFont typeface="Arial" panose="020B0604020202020204" pitchFamily="34" charset="0"/>
              <a:buAutoNum type="arabicPeriod" startAt="4"/>
            </a:pPr>
            <a:r>
              <a:rPr lang="en-US" b="1" dirty="0">
                <a:latin typeface="+mn-lt"/>
              </a:rPr>
              <a:t>Data Analysis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+mn-lt"/>
              </a:rPr>
              <a:t> Applying statistical and computational techniques to get insights from those data</a:t>
            </a:r>
            <a:endParaRPr lang="en-US" dirty="0">
              <a:latin typeface="+mn-lt"/>
            </a:endParaRPr>
          </a:p>
          <a:p>
            <a:pPr marL="228600" lvl="0" indent="-228600">
              <a:buAutoNum type="arabicPeriod" startAt="5"/>
            </a:pPr>
            <a:r>
              <a:rPr lang="en-US" b="1" dirty="0">
                <a:latin typeface="+mn-lt"/>
              </a:rPr>
              <a:t>Uncover Insights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Deriving actionable knowledge and inform decision making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Animals Category:</a:t>
            </a:r>
            <a:endParaRPr lang="en-US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Animals lead the chart with a score of </a:t>
            </a: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74,965</a:t>
            </a: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This category has the highest aggregate popularity among Social Buzz users.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Consider content related to animals as a strong engagement driver.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Science Category:</a:t>
            </a:r>
            <a:endParaRPr lang="en-US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Science follows closely with a score of </a:t>
            </a: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70,662</a:t>
            </a: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Educational and informative content in the science category resonates well with the audience.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Highlight the importance of scientific content for user engagement.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Healthy Eating Category:</a:t>
            </a:r>
            <a:endParaRPr lang="en-US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Healthy Eating has a score of </a:t>
            </a: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69,339</a:t>
            </a: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Content related to nutrition, recipes, and healthy lifestyle choices performs well.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Emphasize the relevance of health-conscious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Technology Category:</a:t>
            </a:r>
            <a:endParaRPr lang="en-US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Technology ranks fourth with a score of </a:t>
            </a: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67,415</a:t>
            </a: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While not the top performer, technology content still attracts user interest.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Discuss trends in tech-related topics to improve engagement.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Food Category:</a:t>
            </a:r>
            <a:endParaRPr lang="en-US" b="0" i="0" dirty="0">
              <a:solidFill>
                <a:srgbClr val="111111"/>
              </a:solidFill>
              <a:effectLst/>
              <a:latin typeface="+mn-lt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Food content has a score of </a:t>
            </a:r>
            <a:r>
              <a:rPr lang="en-US" b="1" i="0" dirty="0">
                <a:solidFill>
                  <a:srgbClr val="111111"/>
                </a:solidFill>
                <a:effectLst/>
                <a:latin typeface="+mn-lt"/>
              </a:rPr>
              <a:t>67,200</a:t>
            </a: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Although slightly lower, it remains a significant category.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+mn-lt"/>
              </a:rPr>
              <a:t>Explore diverse food-related content to maintain user engagement.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buFont typeface="Arial" panose="020B0604020202020204" pitchFamily="34" charset="0"/>
              <a:buNone/>
            </a:pPr>
            <a:br>
              <a:rPr lang="en-US" b="1" dirty="0"/>
            </a:br>
            <a:r>
              <a:rPr lang="en-US" b="1" dirty="0"/>
              <a:t>Q1 (First Quarter):</a:t>
            </a:r>
            <a:r>
              <a:rPr lang="en-US" dirty="0">
                <a:effectLst/>
              </a:rPr>
              <a:t>There was a significant growth in engagement from Q4 of the previous year to Q1 of this year (591.17% increment).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Discuss possible reasons for this surge (e.g., new features, popular content, marketing campaigns).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Q2 (Second Quarter):</a:t>
            </a:r>
            <a:r>
              <a:rPr lang="en-US" dirty="0">
                <a:effectLst/>
              </a:rPr>
              <a:t>Engagement remained relatively stable from Q1 to Q2 with only a slight increase (0.65%).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Suggest that consistent user interaction contributed to this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Q3 (Third Quarter):</a:t>
            </a:r>
            <a:r>
              <a:rPr lang="en-US" dirty="0">
                <a:effectLst/>
              </a:rPr>
              <a:t>There was a 3.63% reduction in reactions compared to the previous quarter.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Explore potential factors (seasonal trends, changes in user behavior) behind this decline.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Q4 (Fourth Quarter):</a:t>
            </a:r>
            <a:r>
              <a:rPr lang="en-US" dirty="0">
                <a:effectLst/>
              </a:rPr>
              <a:t>The largest reduction occurred in Q4 (11.59% decrease).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Consider discussing strategies to address this decline (e.g., targeted content, user surveys).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067008" y="2586690"/>
            <a:ext cx="6162591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/>
              <a:t>Analysis of the content categories with the largest aggregate popularity</a:t>
            </a:r>
            <a:endParaRPr lang="en-US" sz="66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C9CD297D-3739-49CD-AF85-F07AF3D55A02}"/>
              </a:ext>
            </a:extLst>
          </p:cNvPr>
          <p:cNvSpPr txBox="1"/>
          <p:nvPr/>
        </p:nvSpPr>
        <p:spPr>
          <a:xfrm>
            <a:off x="2944814" y="1037150"/>
            <a:ext cx="10938826" cy="105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000" dirty="0">
                <a:latin typeface="+mj-lt"/>
              </a:rPr>
              <a:t>Sum of the Score of Sentiments by Content Type </a:t>
            </a:r>
          </a:p>
        </p:txBody>
      </p: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31933A-33B4-4787-9BD9-A68966620F08}"/>
              </a:ext>
            </a:extLst>
          </p:cNvPr>
          <p:cNvSpPr txBox="1"/>
          <p:nvPr/>
        </p:nvSpPr>
        <p:spPr>
          <a:xfrm>
            <a:off x="4833930" y="56311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001677-DDC3-4232-82ED-ED4825656CE7}"/>
              </a:ext>
            </a:extLst>
          </p:cNvPr>
          <p:cNvSpPr txBox="1"/>
          <p:nvPr/>
        </p:nvSpPr>
        <p:spPr>
          <a:xfrm>
            <a:off x="2892619" y="2552700"/>
            <a:ext cx="586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sum of the scores of sentiments for the content type,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D341D1-7408-4A3B-A735-23F83A4E9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361" y="3464092"/>
            <a:ext cx="12687885" cy="56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AFB4C40-F1FF-411E-90B2-194538CFA4D6}"/>
              </a:ext>
            </a:extLst>
          </p:cNvPr>
          <p:cNvSpPr txBox="1"/>
          <p:nvPr/>
        </p:nvSpPr>
        <p:spPr>
          <a:xfrm>
            <a:off x="11430000" y="1409700"/>
            <a:ext cx="61722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effectLst/>
              </a:rPr>
              <a:t>In this presentation, we conducted a thorough analysis of Social Buzz's data to provide actionable insights for their upcoming IPO and to enhance their big data practices. The key findings from our three-month project POC include: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effectLst/>
              </a:rPr>
              <a:t>Top 5 Best-Performing Categories</a:t>
            </a:r>
            <a:r>
              <a:rPr lang="en-US" sz="2200" b="0" i="0" dirty="0">
                <a:effectLst/>
              </a:rPr>
              <a:t>: Identified the most engaging content categories, which can inform content strategy and marketing efforts.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effectLst/>
              </a:rPr>
              <a:t>Sum of the Score for Reaction Types by Quarter</a:t>
            </a:r>
            <a:r>
              <a:rPr lang="en-US" sz="2200" b="0" i="0" dirty="0">
                <a:effectLst/>
              </a:rPr>
              <a:t>: Revealed quarterly trends in user engagement, helping to optimize content release schedules and marketing campaigns.</a:t>
            </a:r>
          </a:p>
          <a:p>
            <a:pPr algn="l">
              <a:buFont typeface="+mj-lt"/>
              <a:buAutoNum type="arabicPeriod"/>
            </a:pPr>
            <a:r>
              <a:rPr lang="en-US" sz="2200" b="1" i="0" dirty="0">
                <a:effectLst/>
              </a:rPr>
              <a:t>Sum of the Score of Sentiments by Content Type</a:t>
            </a:r>
            <a:r>
              <a:rPr lang="en-US" sz="2200" b="0" i="0" dirty="0">
                <a:effectLst/>
              </a:rPr>
              <a:t>: Highlighted the emotional impact of different content types, guiding the creation of content that resonates positively with users.</a:t>
            </a:r>
          </a:p>
          <a:p>
            <a:pPr algn="l"/>
            <a:r>
              <a:rPr lang="en-US" sz="2200" b="0" i="0" dirty="0">
                <a:effectLst/>
              </a:rPr>
              <a:t>These insights will help Social Buzz capitalize on their vast content production, enhance user engagement, and strategically position themselves for a successful IPO.</a:t>
            </a:r>
          </a:p>
          <a:p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19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8"/>
            <a:r>
              <a:rPr lang="en-US" sz="3400" dirty="0"/>
              <a:t>Social buzz has seen a rapid growth over past 5 years and they need to a firm to oversee their mounting process effectively.</a:t>
            </a:r>
          </a:p>
          <a:p>
            <a:pPr lvl="8"/>
            <a:r>
              <a:rPr lang="en-US" sz="3400" dirty="0"/>
              <a:t>Accenture has begun a 3 month initial project POC focusing on:</a:t>
            </a:r>
          </a:p>
          <a:p>
            <a:pPr marL="4229100" lvl="8" indent="-571500">
              <a:buFont typeface="Arial" panose="020B0604020202020204" pitchFamily="34" charset="0"/>
              <a:buChar char="•"/>
            </a:pPr>
            <a:r>
              <a:rPr lang="en-US" sz="3400" dirty="0"/>
              <a:t>An audit of Social buzz’s big data practice</a:t>
            </a:r>
          </a:p>
          <a:p>
            <a:pPr marL="4229100" lvl="8" indent="-571500">
              <a:buFont typeface="Arial" panose="020B0604020202020204" pitchFamily="34" charset="0"/>
              <a:buChar char="•"/>
            </a:pPr>
            <a:r>
              <a:rPr lang="en-US" sz="3400" dirty="0"/>
              <a:t>Recommendations for a successful IPO</a:t>
            </a:r>
          </a:p>
          <a:p>
            <a:pPr marL="4229100" lvl="8" indent="-571500">
              <a:buFont typeface="Arial" panose="020B0604020202020204" pitchFamily="34" charset="0"/>
              <a:buChar char="•"/>
            </a:pPr>
            <a:r>
              <a:rPr lang="en-US" sz="3400" dirty="0"/>
              <a:t>Analysis to find Social buzz’s top 5 most popular categories in content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637824" y="114300"/>
            <a:ext cx="2934176" cy="2751407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357131" y="711994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04B15-34E9-4791-8BFD-0E04CA1D4948}"/>
              </a:ext>
            </a:extLst>
          </p:cNvPr>
          <p:cNvSpPr txBox="1"/>
          <p:nvPr/>
        </p:nvSpPr>
        <p:spPr>
          <a:xfrm>
            <a:off x="2253798" y="3086100"/>
            <a:ext cx="7652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There are </a:t>
            </a:r>
            <a:r>
              <a:rPr lang="en-US" sz="4400" b="1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can they capitalize on this?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81CA9C-BB6C-400F-9C81-B289D2C1E481}"/>
              </a:ext>
            </a:extLst>
          </p:cNvPr>
          <p:cNvSpPr txBox="1"/>
          <p:nvPr/>
        </p:nvSpPr>
        <p:spPr>
          <a:xfrm>
            <a:off x="14249400" y="1825527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Fleming</a:t>
            </a:r>
          </a:p>
          <a:p>
            <a:r>
              <a:rPr lang="en-US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5399CE-6CB1-45D2-AFA7-0623FB610F94}"/>
              </a:ext>
            </a:extLst>
          </p:cNvPr>
          <p:cNvSpPr txBox="1"/>
          <p:nvPr/>
        </p:nvSpPr>
        <p:spPr>
          <a:xfrm>
            <a:off x="14435466" y="773572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{Myself}</a:t>
            </a:r>
          </a:p>
          <a:p>
            <a:r>
              <a:rPr lang="en-US" dirty="0"/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1B165A-D930-42BE-BF64-57BD74EEB211}"/>
              </a:ext>
            </a:extLst>
          </p:cNvPr>
          <p:cNvSpPr txBox="1"/>
          <p:nvPr/>
        </p:nvSpPr>
        <p:spPr>
          <a:xfrm>
            <a:off x="14440964" y="494221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Marcus </a:t>
            </a:r>
            <a:r>
              <a:rPr lang="en-US" dirty="0" err="1"/>
              <a:t>Rompton</a:t>
            </a:r>
            <a:endParaRPr lang="en-US" dirty="0"/>
          </a:p>
          <a:p>
            <a:r>
              <a:rPr lang="en-US" dirty="0"/>
              <a:t>Senior Principle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96936CDC-F039-4839-9AA6-5FDB1F9AF986}"/>
              </a:ext>
            </a:extLst>
          </p:cNvPr>
          <p:cNvGrpSpPr>
            <a:grpSpLocks noChangeAspect="1"/>
          </p:cNvGrpSpPr>
          <p:nvPr/>
        </p:nvGrpSpPr>
        <p:grpSpPr>
          <a:xfrm>
            <a:off x="11433427" y="1005155"/>
            <a:ext cx="2174041" cy="2165548"/>
            <a:chOff x="0" y="0"/>
            <a:chExt cx="6502400" cy="6477000"/>
          </a:xfrm>
        </p:grpSpPr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192AA29-F6C8-4822-85E9-7A92CA6A55D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E8861061-3CBC-45A3-B94C-F1EFDE16B3B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BB2D1C7A-E1ED-475C-B956-DC38E7E9AE79}"/>
              </a:ext>
            </a:extLst>
          </p:cNvPr>
          <p:cNvGrpSpPr>
            <a:grpSpLocks noChangeAspect="1"/>
          </p:cNvGrpSpPr>
          <p:nvPr/>
        </p:nvGrpSpPr>
        <p:grpSpPr>
          <a:xfrm>
            <a:off x="11424808" y="6915189"/>
            <a:ext cx="2174041" cy="2165548"/>
            <a:chOff x="0" y="0"/>
            <a:chExt cx="6502400" cy="6477000"/>
          </a:xfrm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AE4274A8-9487-494B-9FAE-5DC69FCDD98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F04E2642-D52D-4F2A-87EB-32DB135E79A4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1AB3539-54CB-435C-8161-89D04C1FA5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723" y="6899552"/>
            <a:ext cx="2299711" cy="2167128"/>
          </a:xfrm>
          <a:prstGeom prst="ellipse">
            <a:avLst/>
          </a:prstGeom>
          <a:ln w="28575">
            <a:solidFill>
              <a:schemeClr val="tx2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2B79F3-9AA7-4E26-BB74-953E81325DFC}"/>
              </a:ext>
            </a:extLst>
          </p:cNvPr>
          <p:cNvSpPr txBox="1"/>
          <p:nvPr/>
        </p:nvSpPr>
        <p:spPr>
          <a:xfrm>
            <a:off x="4267200" y="1562100"/>
            <a:ext cx="34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5C0CC0-C3C3-4CF0-8281-E73D7B6310D0}"/>
              </a:ext>
            </a:extLst>
          </p:cNvPr>
          <p:cNvSpPr txBox="1"/>
          <p:nvPr/>
        </p:nvSpPr>
        <p:spPr>
          <a:xfrm>
            <a:off x="6151349" y="3085079"/>
            <a:ext cx="34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ABE5AA-E4EB-4CE0-B790-BB82508C95D2}"/>
              </a:ext>
            </a:extLst>
          </p:cNvPr>
          <p:cNvSpPr txBox="1"/>
          <p:nvPr/>
        </p:nvSpPr>
        <p:spPr>
          <a:xfrm>
            <a:off x="7826999" y="4732653"/>
            <a:ext cx="34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BC3237-5084-4599-A945-7192FF5AB1A2}"/>
              </a:ext>
            </a:extLst>
          </p:cNvPr>
          <p:cNvSpPr txBox="1"/>
          <p:nvPr/>
        </p:nvSpPr>
        <p:spPr>
          <a:xfrm>
            <a:off x="9835116" y="6360022"/>
            <a:ext cx="34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3325EF-1062-42F9-9CFB-E29F1A2D063A}"/>
              </a:ext>
            </a:extLst>
          </p:cNvPr>
          <p:cNvSpPr txBox="1"/>
          <p:nvPr/>
        </p:nvSpPr>
        <p:spPr>
          <a:xfrm>
            <a:off x="11578642" y="8037333"/>
            <a:ext cx="34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953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1807C3-FAC0-4129-8FD1-03A1050F7615}"/>
              </a:ext>
            </a:extLst>
          </p:cNvPr>
          <p:cNvSpPr txBox="1"/>
          <p:nvPr/>
        </p:nvSpPr>
        <p:spPr>
          <a:xfrm>
            <a:off x="1102700" y="2460129"/>
            <a:ext cx="110543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3 visual insights taken from the dataset of the Social Buzz company. They are,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Top 5 best performing categories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Sum of the Score for the Reaction Types by Quarter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Sum of the Score of the sentiments by the  Content Type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E31A40A-DA05-4B59-AC6F-673C08C87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575" y="3580606"/>
            <a:ext cx="8647956" cy="4743967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84F35026-4E2F-430C-A688-CB62B47B3437}"/>
              </a:ext>
            </a:extLst>
          </p:cNvPr>
          <p:cNvSpPr txBox="1"/>
          <p:nvPr/>
        </p:nvSpPr>
        <p:spPr>
          <a:xfrm>
            <a:off x="2929574" y="571500"/>
            <a:ext cx="10938826" cy="105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000" dirty="0"/>
              <a:t>Top 5 best performing categories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04AE47-7287-4954-B5BB-77FEE46AC1A7}"/>
              </a:ext>
            </a:extLst>
          </p:cNvPr>
          <p:cNvSpPr txBox="1"/>
          <p:nvPr/>
        </p:nvSpPr>
        <p:spPr>
          <a:xfrm>
            <a:off x="2929574" y="2171700"/>
            <a:ext cx="457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are 5 best performing content categories,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extBox 3">
            <a:extLst>
              <a:ext uri="{FF2B5EF4-FFF2-40B4-BE49-F238E27FC236}">
                <a16:creationId xmlns:a16="http://schemas.microsoft.com/office/drawing/2014/main" id="{C9CD297D-3739-49CD-AF85-F07AF3D55A02}"/>
              </a:ext>
            </a:extLst>
          </p:cNvPr>
          <p:cNvSpPr txBox="1"/>
          <p:nvPr/>
        </p:nvSpPr>
        <p:spPr>
          <a:xfrm>
            <a:off x="2944814" y="1037150"/>
            <a:ext cx="10938826" cy="105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000" dirty="0"/>
              <a:t>Sum of the Score of Reaction Types by Quarter Year</a:t>
            </a:r>
          </a:p>
        </p:txBody>
      </p: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31933A-33B4-4787-9BD9-A68966620F08}"/>
              </a:ext>
            </a:extLst>
          </p:cNvPr>
          <p:cNvSpPr txBox="1"/>
          <p:nvPr/>
        </p:nvSpPr>
        <p:spPr>
          <a:xfrm>
            <a:off x="4833930" y="56311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959D2B-13F8-491F-9625-C7517ACDA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655" y="3182063"/>
            <a:ext cx="14984334" cy="33151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3F3751-156B-4071-AA09-7D4347252841}"/>
              </a:ext>
            </a:extLst>
          </p:cNvPr>
          <p:cNvSpPr txBox="1"/>
          <p:nvPr/>
        </p:nvSpPr>
        <p:spPr>
          <a:xfrm>
            <a:off x="6516727" y="7352292"/>
            <a:ext cx="186644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591.17% increment compared to last quarter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8F0BF-074C-47BE-B51A-209F4AF32C78}"/>
              </a:ext>
            </a:extLst>
          </p:cNvPr>
          <p:cNvSpPr txBox="1"/>
          <p:nvPr/>
        </p:nvSpPr>
        <p:spPr>
          <a:xfrm>
            <a:off x="9182101" y="7330288"/>
            <a:ext cx="186644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</a:rPr>
              <a:t>+0.65</a:t>
            </a:r>
            <a:r>
              <a:rPr lang="en-US" b="1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 increment compared to last quarter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E387C4-14A5-4329-9F1D-4C16FF1433E2}"/>
              </a:ext>
            </a:extLst>
          </p:cNvPr>
          <p:cNvSpPr txBox="1"/>
          <p:nvPr/>
        </p:nvSpPr>
        <p:spPr>
          <a:xfrm>
            <a:off x="11847475" y="7330289"/>
            <a:ext cx="186644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3.63% reduction compared to last quarter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C55D9E-23F7-48D4-9D77-160BCBC3F4DD}"/>
              </a:ext>
            </a:extLst>
          </p:cNvPr>
          <p:cNvSpPr txBox="1"/>
          <p:nvPr/>
        </p:nvSpPr>
        <p:spPr>
          <a:xfrm>
            <a:off x="14512849" y="7330288"/>
            <a:ext cx="186644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11.59% reduction compared to last quarter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768701-744B-47C9-ABFC-E807FC9118A0}"/>
              </a:ext>
            </a:extLst>
          </p:cNvPr>
          <p:cNvCxnSpPr>
            <a:cxnSpLocks/>
          </p:cNvCxnSpPr>
          <p:nvPr/>
        </p:nvCxnSpPr>
        <p:spPr>
          <a:xfrm flipH="1" flipV="1">
            <a:off x="7344496" y="6497226"/>
            <a:ext cx="1" cy="8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AE55BB-0A72-40B8-8DAC-06681C9D1304}"/>
              </a:ext>
            </a:extLst>
          </p:cNvPr>
          <p:cNvCxnSpPr/>
          <p:nvPr/>
        </p:nvCxnSpPr>
        <p:spPr>
          <a:xfrm flipH="1" flipV="1">
            <a:off x="15294842" y="6422571"/>
            <a:ext cx="1" cy="8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0CE89C-CB65-4338-A496-4C54BDA164E5}"/>
              </a:ext>
            </a:extLst>
          </p:cNvPr>
          <p:cNvCxnSpPr/>
          <p:nvPr/>
        </p:nvCxnSpPr>
        <p:spPr>
          <a:xfrm flipH="1" flipV="1">
            <a:off x="12523904" y="6390961"/>
            <a:ext cx="1" cy="8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58E963-4EB7-4312-9531-9EF4310456F1}"/>
              </a:ext>
            </a:extLst>
          </p:cNvPr>
          <p:cNvCxnSpPr/>
          <p:nvPr/>
        </p:nvCxnSpPr>
        <p:spPr>
          <a:xfrm flipH="1" flipV="1">
            <a:off x="9982200" y="6422571"/>
            <a:ext cx="1" cy="8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001677-DDC3-4232-82ED-ED4825656CE7}"/>
              </a:ext>
            </a:extLst>
          </p:cNvPr>
          <p:cNvSpPr txBox="1"/>
          <p:nvPr/>
        </p:nvSpPr>
        <p:spPr>
          <a:xfrm>
            <a:off x="2892619" y="2552700"/>
            <a:ext cx="650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sum of the scores of reactions for every quarters of the year,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1307</Words>
  <Application>Microsoft Office PowerPoint</Application>
  <PresentationFormat>Custom</PresentationFormat>
  <Paragraphs>163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Fayas Ahmad</cp:lastModifiedBy>
  <cp:revision>16</cp:revision>
  <dcterms:created xsi:type="dcterms:W3CDTF">2006-08-16T00:00:00Z</dcterms:created>
  <dcterms:modified xsi:type="dcterms:W3CDTF">2024-06-03T12:14:51Z</dcterms:modified>
  <dc:identifier>DAEhDyfaYKE</dc:identifier>
</cp:coreProperties>
</file>